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1" r:id="rId1"/>
  </p:sldMasterIdLst>
  <p:notesMasterIdLst>
    <p:notesMasterId r:id="rId15"/>
  </p:notesMasterIdLst>
  <p:sldIdLst>
    <p:sldId id="256" r:id="rId2"/>
    <p:sldId id="258" r:id="rId3"/>
    <p:sldId id="276" r:id="rId4"/>
    <p:sldId id="277" r:id="rId5"/>
    <p:sldId id="278" r:id="rId6"/>
    <p:sldId id="257" r:id="rId7"/>
    <p:sldId id="281" r:id="rId8"/>
    <p:sldId id="259" r:id="rId9"/>
    <p:sldId id="279" r:id="rId10"/>
    <p:sldId id="270" r:id="rId11"/>
    <p:sldId id="283" r:id="rId12"/>
    <p:sldId id="28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37189-F7CE-E2C1-C820-62790C7FFAEC}" v="4" dt="2024-03-13T12:19:53.822"/>
    <p1510:client id="{D7E1D815-9289-1466-F169-28BCA584B52B}" v="4" dt="2024-03-13T18:25:46.786"/>
    <p1510:client id="{A855977C-CF37-3BE3-E000-ECDB23D9C85F}" v="221" dt="2024-03-13T18:21:31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BC9D4-E1FA-46FD-9BB8-D064DC9B372C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5AE2C-6269-4FAD-ADD1-2C7C650C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2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2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0449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08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858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2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61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3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8"/>
          <p:cNvGrpSpPr/>
          <p:nvPr/>
        </p:nvGrpSpPr>
        <p:grpSpPr>
          <a:xfrm>
            <a:off x="1" y="0"/>
            <a:ext cx="12192033" cy="6858000"/>
            <a:chOff x="0" y="0"/>
            <a:chExt cx="9144025" cy="5143500"/>
          </a:xfrm>
        </p:grpSpPr>
        <p:sp>
          <p:nvSpPr>
            <p:cNvPr id="189" name="Google Shape;189;p18"/>
            <p:cNvSpPr/>
            <p:nvPr/>
          </p:nvSpPr>
          <p:spPr>
            <a:xfrm>
              <a:off x="25" y="0"/>
              <a:ext cx="9144000" cy="268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90" name="Google Shape;190;p18"/>
            <p:cNvSpPr/>
            <p:nvPr/>
          </p:nvSpPr>
          <p:spPr>
            <a:xfrm>
              <a:off x="0" y="4875300"/>
              <a:ext cx="9144000" cy="268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91" name="Google Shape;191;p18"/>
            <p:cNvSpPr/>
            <p:nvPr/>
          </p:nvSpPr>
          <p:spPr>
            <a:xfrm rot="5400000">
              <a:off x="-2341550" y="2468550"/>
              <a:ext cx="4951500" cy="2682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92" name="Google Shape;192;p18"/>
            <p:cNvSpPr/>
            <p:nvPr/>
          </p:nvSpPr>
          <p:spPr>
            <a:xfrm rot="5400000">
              <a:off x="6538950" y="2462175"/>
              <a:ext cx="4948200" cy="261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93" name="Google Shape;193;p18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8"/>
          <p:cNvSpPr txBox="1">
            <a:spLocks noGrp="1"/>
          </p:cNvSpPr>
          <p:nvPr>
            <p:ph type="subTitle" idx="1"/>
          </p:nvPr>
        </p:nvSpPr>
        <p:spPr>
          <a:xfrm>
            <a:off x="6389109" y="3531633"/>
            <a:ext cx="3452800" cy="16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67"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95" name="Google Shape;195;p18"/>
          <p:cNvSpPr txBox="1">
            <a:spLocks noGrp="1"/>
          </p:cNvSpPr>
          <p:nvPr>
            <p:ph type="subTitle" idx="2"/>
          </p:nvPr>
        </p:nvSpPr>
        <p:spPr>
          <a:xfrm>
            <a:off x="2350091" y="3531633"/>
            <a:ext cx="3452800" cy="16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67"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96" name="Google Shape;196;p18"/>
          <p:cNvSpPr txBox="1">
            <a:spLocks noGrp="1"/>
          </p:cNvSpPr>
          <p:nvPr>
            <p:ph type="subTitle" idx="3"/>
          </p:nvPr>
        </p:nvSpPr>
        <p:spPr>
          <a:xfrm>
            <a:off x="6389109" y="3140168"/>
            <a:ext cx="34528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Exo 2"/>
                <a:ea typeface="Exo 2"/>
                <a:cs typeface="Exo 2"/>
                <a:sym typeface="Exo 2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197" name="Google Shape;197;p18"/>
          <p:cNvSpPr txBox="1">
            <a:spLocks noGrp="1"/>
          </p:cNvSpPr>
          <p:nvPr>
            <p:ph type="subTitle" idx="4"/>
          </p:nvPr>
        </p:nvSpPr>
        <p:spPr>
          <a:xfrm>
            <a:off x="2350091" y="3140168"/>
            <a:ext cx="34528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Exo 2"/>
                <a:ea typeface="Exo 2"/>
                <a:cs typeface="Exo 2"/>
                <a:sym typeface="Exo 2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"/>
              <a:buNone/>
              <a:defRPr sz="2933" b="1"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399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5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3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0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1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9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12CD-AE2B-47A4-B62C-454385EA1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109" y="355601"/>
            <a:ext cx="11934334" cy="2347197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NFCSD</a:t>
            </a:r>
            <a:br>
              <a:rPr lang="en-US" sz="3600" dirty="0"/>
            </a:br>
            <a:r>
              <a:rPr lang="en-US" sz="3600" dirty="0"/>
              <a:t>P-TECH(Pathways in technology early college high school) </a:t>
            </a:r>
            <a:br>
              <a:rPr lang="en-US" sz="4400" dirty="0"/>
            </a:br>
            <a:r>
              <a:rPr lang="en-US" sz="3600" dirty="0"/>
              <a:t>Parent information night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4CE5A-078C-40FC-87FB-C4483A8A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109" y="3180080"/>
            <a:ext cx="10875743" cy="2875622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dirty="0"/>
              <a:t>P-TECH Mechanical Technology/Engineering</a:t>
            </a:r>
          </a:p>
          <a:p>
            <a:pPr algn="ctr"/>
            <a:r>
              <a:rPr lang="en-US" sz="2800" b="1" dirty="0"/>
              <a:t>P-tech computer Information Systems/computer science</a:t>
            </a:r>
          </a:p>
          <a:p>
            <a:pPr algn="ctr"/>
            <a:r>
              <a:rPr lang="en-US" sz="2800" b="1" dirty="0"/>
              <a:t>Spring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E3A6A2-D79E-4E37-8A0F-D46D8065F2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7" y="162456"/>
            <a:ext cx="2705493" cy="1483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346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8B61-BA3E-4BC8-BABC-6524F515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           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058C7-BD0B-48C9-9981-1AA2FE887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080" y="1653023"/>
            <a:ext cx="9540240" cy="4940817"/>
          </a:xfrm>
        </p:spPr>
        <p:txBody>
          <a:bodyPr>
            <a:normAutofit/>
          </a:bodyPr>
          <a:lstStyle/>
          <a:p>
            <a:r>
              <a:rPr lang="en-US" dirty="0"/>
              <a:t>After tonight’s presentation and our mini career fair you can determine which program may be of interest to your child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Online applications for both programs will be posted on the Niagara Falls City School District  website on Tuesday April 1- Monday May 26, 2025. Once on the site click on the P-TECH tab and on the bottom left are the two applications.  Please apply to </a:t>
            </a:r>
            <a:r>
              <a:rPr lang="en-US" b="1" dirty="0"/>
              <a:t>only one </a:t>
            </a:r>
            <a:r>
              <a:rPr lang="en-US" dirty="0"/>
              <a:t>program</a:t>
            </a:r>
          </a:p>
          <a:p>
            <a:endParaRPr lang="en-US" dirty="0"/>
          </a:p>
          <a:p>
            <a:r>
              <a:rPr lang="en-US" dirty="0"/>
              <a:t>Applications will be reviewed and notices of acceptance will be sent in early June</a:t>
            </a:r>
          </a:p>
          <a:p>
            <a:endParaRPr lang="en-US" dirty="0"/>
          </a:p>
          <a:p>
            <a:r>
              <a:rPr lang="en-US" dirty="0"/>
              <a:t> In June each Prep School will host a signing day at which we celebrate students’ acceptance into both P-Tech Programs dates TBD</a:t>
            </a:r>
          </a:p>
        </p:txBody>
      </p:sp>
    </p:spTree>
    <p:extLst>
      <p:ext uri="{BB962C8B-B14F-4D97-AF65-F5344CB8AC3E}">
        <p14:creationId xmlns:p14="http://schemas.microsoft.com/office/powerpoint/2010/main" val="226712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105A6-D799-4BB3-80A8-12EFA7C0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PTECH Slide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ABCEF-AE7F-4618-879D-55EED379E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Show….</a:t>
            </a:r>
          </a:p>
        </p:txBody>
      </p:sp>
    </p:spTree>
    <p:extLst>
      <p:ext uri="{BB962C8B-B14F-4D97-AF65-F5344CB8AC3E}">
        <p14:creationId xmlns:p14="http://schemas.microsoft.com/office/powerpoint/2010/main" val="64313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66CB0-4BE7-4FED-9BE0-A87707A7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 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1C37-E27F-462A-8BD5-5188A5F39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4161"/>
            <a:ext cx="8596668" cy="4507202"/>
          </a:xfrm>
        </p:spPr>
        <p:txBody>
          <a:bodyPr/>
          <a:lstStyle/>
          <a:p>
            <a:pPr algn="ctr"/>
            <a:r>
              <a:rPr lang="en-US" dirty="0"/>
              <a:t>Students from our PTECH Program from NFHS will now speak to you about some of their experiences.</a:t>
            </a:r>
          </a:p>
        </p:txBody>
      </p:sp>
    </p:spTree>
    <p:extLst>
      <p:ext uri="{BB962C8B-B14F-4D97-AF65-F5344CB8AC3E}">
        <p14:creationId xmlns:p14="http://schemas.microsoft.com/office/powerpoint/2010/main" val="206055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12E7A-C7DD-420D-ABDC-47731A206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B79BB-3B58-4F88-A84B-011A6F63D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5279"/>
            <a:ext cx="9614746" cy="4436083"/>
          </a:xfrm>
        </p:spPr>
        <p:txBody>
          <a:bodyPr>
            <a:normAutofit/>
          </a:bodyPr>
          <a:lstStyle/>
          <a:p>
            <a:r>
              <a:rPr lang="en-US" dirty="0"/>
              <a:t>Please join us now for an opportunity for you to learn more about the two P-Tech Programs in the Aux Gym.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  have all our business partners, our higher education partners and teachers as well as students who will share with all of you more about our P-Tech programs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Starting Monday April 1- May 26 the two P-Tech Applications will be available on our NFCSD District Website. Please apply to only one program</a:t>
            </a:r>
          </a:p>
        </p:txBody>
      </p:sp>
    </p:spTree>
    <p:extLst>
      <p:ext uri="{BB962C8B-B14F-4D97-AF65-F5344CB8AC3E}">
        <p14:creationId xmlns:p14="http://schemas.microsoft.com/office/powerpoint/2010/main" val="369287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2A67-85A8-4654-8BF6-070E8BDB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239" y="848411"/>
            <a:ext cx="8643154" cy="1743959"/>
          </a:xfrm>
        </p:spPr>
        <p:txBody>
          <a:bodyPr/>
          <a:lstStyle/>
          <a:p>
            <a:pPr algn="ctr"/>
            <a:r>
              <a:rPr lang="en-US" dirty="0"/>
              <a:t>Welcome and Introductory remarks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4D6C5-87EA-4D00-9B45-07BCD4A98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889" y="3149601"/>
            <a:ext cx="10906812" cy="2261386"/>
          </a:xfrm>
        </p:spPr>
        <p:txBody>
          <a:bodyPr vert="horz" lIns="91440" tIns="91440" rIns="91440" bIns="45720" rtlCol="0" anchor="t">
            <a:noAutofit/>
          </a:bodyPr>
          <a:lstStyle/>
          <a:p>
            <a:pPr algn="ctr"/>
            <a:r>
              <a:rPr lang="en-US" sz="2800" dirty="0"/>
              <a:t>Mr. Laurrie – Superintendent</a:t>
            </a:r>
          </a:p>
          <a:p>
            <a:pPr algn="ctr"/>
            <a:r>
              <a:rPr lang="en-US" sz="2800" dirty="0"/>
              <a:t>Mr. Carella Assistant Superintendent for Curriculum and Instruction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DA6B0A-62DA-486C-865A-F90B49C5F2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548" y="143632"/>
            <a:ext cx="2705493" cy="1743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62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DC206-5CFC-41E5-97A3-8F25EE3B4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4960"/>
            <a:ext cx="8596668" cy="1615440"/>
          </a:xfrm>
        </p:spPr>
        <p:txBody>
          <a:bodyPr/>
          <a:lstStyle/>
          <a:p>
            <a:pPr algn="ctr"/>
            <a:r>
              <a:rPr lang="en-US" dirty="0"/>
              <a:t>NFHS Pathways Programs- Mr. Rotella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902F7-74C1-4E81-8A3B-21C0D8428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564640"/>
            <a:ext cx="4185623" cy="117260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alibri"/>
              </a:rPr>
              <a:t>BUSINESS, FINANCE, AND ENTREPRENEURSHIP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53AFAA-67CC-4E4D-BA75-A5070BB7D9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ctr"/>
            <a:r>
              <a:rPr lang="en-US" b="1" dirty="0"/>
              <a:t> Entrepreneurship</a:t>
            </a:r>
            <a:endParaRPr lang="en-US" dirty="0"/>
          </a:p>
          <a:p>
            <a:pPr fontAlgn="ctr"/>
            <a:r>
              <a:rPr lang="en-US" b="1" dirty="0"/>
              <a:t>  Management / Leadership</a:t>
            </a:r>
            <a:endParaRPr lang="en-US" dirty="0"/>
          </a:p>
          <a:p>
            <a:pPr fontAlgn="ctr"/>
            <a:r>
              <a:rPr lang="en-US" b="1" dirty="0"/>
              <a:t>  Marketing / Hospitality / Tourism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87328-9138-478F-8C90-F03494643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416446"/>
            <a:ext cx="418561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alibri"/>
              </a:rPr>
              <a:t>COMPUTER SCIENCE AND INFORMATION TECHNOLOGY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5053-3F97-46FC-80F9-3E65668B3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54320" y="2737245"/>
            <a:ext cx="4653280" cy="3304117"/>
          </a:xfrm>
        </p:spPr>
        <p:txBody>
          <a:bodyPr/>
          <a:lstStyle/>
          <a:p>
            <a:pPr fontAlgn="ctr"/>
            <a:r>
              <a:rPr lang="en-US" b="1" dirty="0"/>
              <a:t> Computer Science</a:t>
            </a:r>
            <a:endParaRPr lang="en-US" dirty="0"/>
          </a:p>
          <a:p>
            <a:pPr fontAlgn="ctr"/>
            <a:r>
              <a:rPr lang="en-US" b="1" dirty="0"/>
              <a:t>  Full-Stack Development (Coding / Game Design)</a:t>
            </a:r>
            <a:endParaRPr lang="en-US" dirty="0"/>
          </a:p>
          <a:p>
            <a:pPr fontAlgn="ctr"/>
            <a:r>
              <a:rPr lang="en-US" b="1" dirty="0"/>
              <a:t>  Computer Technology</a:t>
            </a:r>
            <a:endParaRPr lang="en-US" dirty="0"/>
          </a:p>
          <a:p>
            <a:pPr fontAlgn="ctr"/>
            <a:r>
              <a:rPr lang="en-US" b="1" dirty="0"/>
              <a:t>  Graphic Communications</a:t>
            </a:r>
            <a:endParaRPr lang="en-US" dirty="0"/>
          </a:p>
          <a:p>
            <a:pPr fontAlgn="ctr"/>
            <a:r>
              <a:rPr lang="en-US" b="1" dirty="0"/>
              <a:t>  Web Development and Game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D3837-DE55-4D4B-B585-93847AB61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93040"/>
            <a:ext cx="8596668" cy="73151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           NFHS Pathways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6BB29-9CF8-4F4A-8EDE-A77D049ED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1036321"/>
            <a:ext cx="4724400" cy="1270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alibri"/>
              </a:rPr>
              <a:t>DESIGN, ENGINEERING, AND CONSTRUCTION TECHNOLOGY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E7A66-0E9B-41E3-AC73-C313BCC8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981200"/>
            <a:ext cx="4185623" cy="4785360"/>
          </a:xfrm>
        </p:spPr>
        <p:txBody>
          <a:bodyPr>
            <a:normAutofit fontScale="85000" lnSpcReduction="20000"/>
          </a:bodyPr>
          <a:lstStyle/>
          <a:p>
            <a:pPr fontAlgn="ctr"/>
            <a:r>
              <a:rPr lang="en-US" b="1" dirty="0"/>
              <a:t> Advanced Manufacturing</a:t>
            </a:r>
            <a:endParaRPr lang="en-US" dirty="0"/>
          </a:p>
          <a:p>
            <a:pPr fontAlgn="ctr"/>
            <a:r>
              <a:rPr lang="en-US" b="1" dirty="0"/>
              <a:t>  Bio / Environmental Engineering</a:t>
            </a:r>
            <a:endParaRPr lang="en-US" dirty="0"/>
          </a:p>
          <a:p>
            <a:pPr fontAlgn="ctr"/>
            <a:r>
              <a:rPr lang="en-US" b="1" dirty="0"/>
              <a:t>  General Construction</a:t>
            </a:r>
            <a:endParaRPr lang="en-US" dirty="0"/>
          </a:p>
          <a:p>
            <a:pPr fontAlgn="ctr"/>
            <a:r>
              <a:rPr lang="en-US" b="1" dirty="0"/>
              <a:t>  Mechanical Technology (PTECH 1)</a:t>
            </a:r>
            <a:endParaRPr lang="en-US" dirty="0"/>
          </a:p>
          <a:p>
            <a:pPr fontAlgn="ctr"/>
            <a:r>
              <a:rPr lang="en-US" b="1" dirty="0"/>
              <a:t>  Mechanical/Engineering Science (PTECH 1)</a:t>
            </a:r>
            <a:endParaRPr lang="en-US" dirty="0"/>
          </a:p>
          <a:p>
            <a:pPr fontAlgn="ctr"/>
            <a:r>
              <a:rPr lang="en-US" b="1" dirty="0"/>
              <a:t>  Auto Body</a:t>
            </a:r>
            <a:endParaRPr lang="en-US" dirty="0"/>
          </a:p>
          <a:p>
            <a:pPr fontAlgn="ctr"/>
            <a:r>
              <a:rPr lang="en-US" b="1" dirty="0"/>
              <a:t>  Automotive Technology</a:t>
            </a:r>
            <a:endParaRPr lang="en-US" dirty="0"/>
          </a:p>
          <a:p>
            <a:pPr fontAlgn="ctr"/>
            <a:r>
              <a:rPr lang="en-US" b="1" dirty="0"/>
              <a:t>  Building Maintenance and Management</a:t>
            </a:r>
            <a:endParaRPr lang="en-US" dirty="0"/>
          </a:p>
          <a:p>
            <a:pPr fontAlgn="ctr"/>
            <a:r>
              <a:rPr lang="en-US" b="1" dirty="0"/>
              <a:t>  Conservation</a:t>
            </a:r>
            <a:endParaRPr lang="en-US" dirty="0"/>
          </a:p>
          <a:p>
            <a:pPr fontAlgn="ctr"/>
            <a:r>
              <a:rPr lang="en-US" b="1" dirty="0"/>
              <a:t>  Diesel Technology / Heavy Equipment</a:t>
            </a:r>
            <a:endParaRPr lang="en-US" dirty="0"/>
          </a:p>
          <a:p>
            <a:pPr fontAlgn="ctr"/>
            <a:r>
              <a:rPr lang="en-US" b="1" dirty="0"/>
              <a:t>  Electricity / Electronics</a:t>
            </a:r>
            <a:endParaRPr lang="en-US" dirty="0"/>
          </a:p>
          <a:p>
            <a:pPr fontAlgn="ctr"/>
            <a:r>
              <a:rPr lang="en-US" b="1" dirty="0"/>
              <a:t>  Heat / Ventilation / Air Conditioning (HVAC)</a:t>
            </a:r>
            <a:endParaRPr lang="en-US" dirty="0"/>
          </a:p>
          <a:p>
            <a:pPr fontAlgn="ctr"/>
            <a:r>
              <a:rPr lang="en-US" b="1" dirty="0"/>
              <a:t>  Project Based Engineering</a:t>
            </a:r>
            <a:endParaRPr lang="en-US" dirty="0"/>
          </a:p>
          <a:p>
            <a:pPr fontAlgn="ctr"/>
            <a:r>
              <a:rPr lang="en-US" b="1" dirty="0"/>
              <a:t>  Welding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66C47D-8F10-47C7-9A41-DAAB7E139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361441"/>
            <a:ext cx="4185618" cy="73151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alibri"/>
              </a:rPr>
              <a:t>                 HUMAN SERVICES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9075A-EB76-4AF1-AAB1-AFFEBAB56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2560" y="1788160"/>
            <a:ext cx="4724400" cy="4785359"/>
          </a:xfrm>
        </p:spPr>
        <p:txBody>
          <a:bodyPr>
            <a:normAutofit fontScale="85000" lnSpcReduction="20000"/>
          </a:bodyPr>
          <a:lstStyle/>
          <a:p>
            <a:pPr fontAlgn="ctr"/>
            <a:r>
              <a:rPr lang="en-US" b="1" dirty="0"/>
              <a:t> Education</a:t>
            </a:r>
            <a:endParaRPr lang="en-US" dirty="0"/>
          </a:p>
          <a:p>
            <a:pPr fontAlgn="ctr"/>
            <a:r>
              <a:rPr lang="en-US" b="1" dirty="0"/>
              <a:t>  Humanities</a:t>
            </a:r>
            <a:endParaRPr lang="en-US" dirty="0"/>
          </a:p>
          <a:p>
            <a:pPr fontAlgn="ctr"/>
            <a:r>
              <a:rPr lang="en-US" b="1" dirty="0"/>
              <a:t>  Law</a:t>
            </a:r>
            <a:endParaRPr lang="en-US" dirty="0"/>
          </a:p>
          <a:p>
            <a:pPr fontAlgn="ctr"/>
            <a:r>
              <a:rPr lang="en-US" b="1" dirty="0"/>
              <a:t>  Medical / Nursing</a:t>
            </a:r>
            <a:endParaRPr lang="en-US" dirty="0"/>
          </a:p>
          <a:p>
            <a:pPr fontAlgn="ctr"/>
            <a:r>
              <a:rPr lang="en-US" b="1" dirty="0"/>
              <a:t>  Security / Law Enforcement</a:t>
            </a:r>
            <a:endParaRPr lang="en-US" dirty="0"/>
          </a:p>
          <a:p>
            <a:pPr fontAlgn="ctr"/>
            <a:r>
              <a:rPr lang="en-US" b="1" dirty="0"/>
              <a:t>  SW/MH Counseling</a:t>
            </a:r>
            <a:endParaRPr lang="en-US" dirty="0"/>
          </a:p>
          <a:p>
            <a:pPr fontAlgn="ctr"/>
            <a:r>
              <a:rPr lang="en-US" b="1" dirty="0"/>
              <a:t>  Allied Health</a:t>
            </a:r>
            <a:endParaRPr lang="en-US" dirty="0"/>
          </a:p>
          <a:p>
            <a:pPr fontAlgn="ctr"/>
            <a:r>
              <a:rPr lang="en-US" b="1" dirty="0"/>
              <a:t>  Animal Science</a:t>
            </a:r>
            <a:endParaRPr lang="en-US" dirty="0"/>
          </a:p>
          <a:p>
            <a:pPr fontAlgn="ctr"/>
            <a:r>
              <a:rPr lang="en-US" b="1" dirty="0"/>
              <a:t>  Certified Personal Trainer</a:t>
            </a:r>
            <a:endParaRPr lang="en-US" dirty="0"/>
          </a:p>
          <a:p>
            <a:pPr fontAlgn="ctr"/>
            <a:r>
              <a:rPr lang="en-US" b="1" dirty="0"/>
              <a:t>  Cosmetology</a:t>
            </a:r>
            <a:endParaRPr lang="en-US" dirty="0"/>
          </a:p>
          <a:p>
            <a:pPr fontAlgn="ctr"/>
            <a:r>
              <a:rPr lang="en-US" b="1" dirty="0"/>
              <a:t>  Early Childhood Education</a:t>
            </a:r>
            <a:endParaRPr lang="en-US" dirty="0"/>
          </a:p>
          <a:p>
            <a:pPr fontAlgn="ctr"/>
            <a:r>
              <a:rPr lang="en-US" b="1" dirty="0"/>
              <a:t>  Emergency Medical Services</a:t>
            </a:r>
            <a:endParaRPr lang="en-US" dirty="0"/>
          </a:p>
          <a:p>
            <a:pPr fontAlgn="ctr"/>
            <a:r>
              <a:rPr lang="en-US" b="1" dirty="0"/>
              <a:t>  Health Occupations Technician (HOT)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6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79B7-62C2-4901-88E9-BE627D54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NFHS Pathways Programs</a:t>
            </a:r>
            <a:br>
              <a:rPr lang="en-US" dirty="0"/>
            </a:br>
            <a:br>
              <a:rPr lang="en-US" b="1" dirty="0">
                <a:solidFill>
                  <a:srgbClr val="000000"/>
                </a:solidFill>
                <a:latin typeface="Calibri"/>
              </a:rPr>
            </a:br>
            <a:r>
              <a:rPr lang="en-US" b="1" dirty="0">
                <a:solidFill>
                  <a:srgbClr val="000000"/>
                </a:solidFill>
                <a:latin typeface="Calibri"/>
              </a:rPr>
              <a:t>VISUAL AND PERFORMING ARTS</a:t>
            </a:r>
            <a:br>
              <a:rPr lang="en-US" b="1" dirty="0">
                <a:solidFill>
                  <a:srgbClr val="000000"/>
                </a:solidFill>
                <a:latin typeface="Calibr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23E7-37F2-4D7D-9A1C-5998D0C6A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82799"/>
            <a:ext cx="8596668" cy="3958563"/>
          </a:xfrm>
        </p:spPr>
        <p:txBody>
          <a:bodyPr/>
          <a:lstStyle/>
          <a:p>
            <a:pPr fontAlgn="ctr"/>
            <a:r>
              <a:rPr lang="en-US" b="1" dirty="0"/>
              <a:t> </a:t>
            </a:r>
            <a:r>
              <a:rPr lang="en-US" sz="2000" b="1" dirty="0"/>
              <a:t>Media</a:t>
            </a:r>
            <a:endParaRPr lang="en-US" sz="2000" dirty="0"/>
          </a:p>
          <a:p>
            <a:pPr fontAlgn="ctr"/>
            <a:r>
              <a:rPr lang="en-US" sz="2000" b="1" dirty="0"/>
              <a:t>  Music Performance (Instrumental)</a:t>
            </a:r>
            <a:endParaRPr lang="en-US" sz="2000" dirty="0"/>
          </a:p>
          <a:p>
            <a:pPr fontAlgn="ctr"/>
            <a:r>
              <a:rPr lang="en-US" sz="2000" b="1" dirty="0"/>
              <a:t>  Music Performance (Vocal)</a:t>
            </a:r>
            <a:endParaRPr lang="en-US" sz="2000" dirty="0"/>
          </a:p>
          <a:p>
            <a:pPr fontAlgn="ctr"/>
            <a:r>
              <a:rPr lang="en-US" sz="2000" b="1" dirty="0"/>
              <a:t>  Music Production</a:t>
            </a:r>
            <a:endParaRPr lang="en-US" sz="2000" dirty="0"/>
          </a:p>
          <a:p>
            <a:pPr fontAlgn="ctr"/>
            <a:r>
              <a:rPr lang="en-US" sz="2000" b="1" dirty="0"/>
              <a:t>  Theatre Arts</a:t>
            </a:r>
            <a:endParaRPr lang="en-US" sz="2000" dirty="0"/>
          </a:p>
          <a:p>
            <a:pPr fontAlgn="ctr"/>
            <a:r>
              <a:rPr lang="en-US" sz="2000" b="1" dirty="0"/>
              <a:t>  Visual Arts</a:t>
            </a:r>
            <a:endParaRPr lang="en-US" sz="2000" dirty="0"/>
          </a:p>
          <a:p>
            <a:pPr fontAlgn="ctr"/>
            <a:r>
              <a:rPr lang="en-US" sz="2000" b="1" dirty="0"/>
              <a:t>  Animation and Video Production</a:t>
            </a:r>
            <a:endParaRPr lang="en-US" sz="2000" dirty="0"/>
          </a:p>
          <a:p>
            <a:pPr fontAlgn="ctr"/>
            <a:r>
              <a:rPr lang="en-US" sz="2000" b="1" dirty="0"/>
              <a:t>  Fashion Design and Interior Decorating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98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6672C-9022-4748-BC16-A96E3594E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212927"/>
            <a:ext cx="10790903" cy="1097713"/>
          </a:xfrm>
        </p:spPr>
        <p:txBody>
          <a:bodyPr/>
          <a:lstStyle/>
          <a:p>
            <a:pPr algn="ctr"/>
            <a:r>
              <a:rPr lang="en-US" dirty="0"/>
              <a:t>P-TECH Program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9451-FB2C-430D-9246-E160A273B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1" y="894081"/>
            <a:ext cx="10322560" cy="5537200"/>
          </a:xfrm>
        </p:spPr>
        <p:txBody>
          <a:bodyPr>
            <a:normAutofit/>
          </a:bodyPr>
          <a:lstStyle/>
          <a:p>
            <a:r>
              <a:rPr lang="en-US" dirty="0"/>
              <a:t>P-Tech is a grant-funded program that recruits students in the 8</a:t>
            </a:r>
            <a:r>
              <a:rPr lang="en-US" baseline="30000" dirty="0"/>
              <a:t>th</a:t>
            </a:r>
            <a:r>
              <a:rPr lang="en-US" dirty="0"/>
              <a:t> grade into one of two pathways that the NFCSD offers in Mechanical Technology and Computer Science</a:t>
            </a:r>
          </a:p>
          <a:p>
            <a:endParaRPr lang="en-US" dirty="0"/>
          </a:p>
          <a:p>
            <a:r>
              <a:rPr lang="en-US" dirty="0"/>
              <a:t>Students start the program by engaging in a summer camp after grade 8, then follow a course sequence throughout high school which includes dual enrollment/college credit classes</a:t>
            </a:r>
          </a:p>
          <a:p>
            <a:endParaRPr lang="en-US" dirty="0"/>
          </a:p>
          <a:p>
            <a:r>
              <a:rPr lang="en-US" dirty="0"/>
              <a:t> Students can earn their Associates degree in 4-6 years </a:t>
            </a:r>
            <a:r>
              <a:rPr lang="en-US" b="1" dirty="0"/>
              <a:t>at no cost </a:t>
            </a:r>
            <a:r>
              <a:rPr lang="en-US" dirty="0"/>
              <a:t>– all tuition is paid through the grant. </a:t>
            </a:r>
          </a:p>
          <a:p>
            <a:endParaRPr lang="en-US" dirty="0"/>
          </a:p>
          <a:p>
            <a:r>
              <a:rPr lang="en-US" dirty="0"/>
              <a:t> We work with our higher education partner SUNY Niagara and our local business partners to make this program possible</a:t>
            </a:r>
          </a:p>
          <a:p>
            <a:endParaRPr lang="en-US" dirty="0"/>
          </a:p>
          <a:p>
            <a:r>
              <a:rPr lang="en-US" dirty="0"/>
              <a:t>Students engage in Summer Camp, College Classes, College and Career workshops, Fieldtrips, a speaker series, college planning, job shadowing and internships throughout their high school career.  Students will have opportunities to interview with local businesses for jobs in their respective fields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2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41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0271125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-US" dirty="0"/>
              <a:t>          P-TECH Pathways</a:t>
            </a:r>
            <a:endParaRPr dirty="0"/>
          </a:p>
        </p:txBody>
      </p:sp>
      <p:sp>
        <p:nvSpPr>
          <p:cNvPr id="761" name="Google Shape;761;p41"/>
          <p:cNvSpPr txBox="1">
            <a:spLocks noGrp="1"/>
          </p:cNvSpPr>
          <p:nvPr>
            <p:ph type="subTitle" idx="4294967295"/>
          </p:nvPr>
        </p:nvSpPr>
        <p:spPr>
          <a:xfrm>
            <a:off x="6476382" y="2246189"/>
            <a:ext cx="4383830" cy="396898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-US" dirty="0"/>
              <a:t>The Computer Science pathway prepares students with fundamental programming skills and ways to utilize the computer as a problem solving tool. This pathway prepares students for positions in business, medicine, national defense, scientific exploration and more. </a:t>
            </a:r>
            <a:endParaRPr dirty="0"/>
          </a:p>
        </p:txBody>
      </p:sp>
      <p:sp>
        <p:nvSpPr>
          <p:cNvPr id="762" name="Google Shape;762;p41"/>
          <p:cNvSpPr txBox="1">
            <a:spLocks noGrp="1"/>
          </p:cNvSpPr>
          <p:nvPr>
            <p:ph type="subTitle" idx="4294967295"/>
          </p:nvPr>
        </p:nvSpPr>
        <p:spPr>
          <a:xfrm>
            <a:off x="714090" y="2490018"/>
            <a:ext cx="4670710" cy="305777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-US" dirty="0"/>
              <a:t>The Mechanical Technology pathway prepares the student to pursue a wide variety of career positions including engineering design, product development, laboratory testing, technical sales, technician, manufacturing, and much more. </a:t>
            </a:r>
            <a:endParaRPr dirty="0"/>
          </a:p>
        </p:txBody>
      </p:sp>
      <p:sp>
        <p:nvSpPr>
          <p:cNvPr id="763" name="Google Shape;763;p41"/>
          <p:cNvSpPr txBox="1">
            <a:spLocks noGrp="1"/>
          </p:cNvSpPr>
          <p:nvPr>
            <p:ph type="subTitle" idx="4294967295"/>
          </p:nvPr>
        </p:nvSpPr>
        <p:spPr>
          <a:xfrm>
            <a:off x="6095999" y="1673279"/>
            <a:ext cx="5231249" cy="52173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0" indent="0">
              <a:buNone/>
            </a:pPr>
            <a:r>
              <a:rPr lang="en-US" sz="2000" b="1" u="sng" dirty="0"/>
              <a:t>Computer Information Systems/ Science</a:t>
            </a:r>
            <a:endParaRPr sz="2000" b="1" u="sng" dirty="0"/>
          </a:p>
        </p:txBody>
      </p:sp>
      <p:sp>
        <p:nvSpPr>
          <p:cNvPr id="764" name="Google Shape;764;p41"/>
          <p:cNvSpPr txBox="1">
            <a:spLocks noGrp="1"/>
          </p:cNvSpPr>
          <p:nvPr>
            <p:ph type="subTitle" idx="4294967295"/>
          </p:nvPr>
        </p:nvSpPr>
        <p:spPr>
          <a:xfrm>
            <a:off x="546726" y="1473120"/>
            <a:ext cx="4598362" cy="72189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marL="0" indent="0">
              <a:buNone/>
            </a:pPr>
            <a:r>
              <a:rPr lang="en-US" sz="2000" b="1" u="sng" dirty="0"/>
              <a:t>Mechanical Engineering/Technology</a:t>
            </a:r>
            <a:endParaRPr sz="2000" b="1" u="sng" dirty="0"/>
          </a:p>
        </p:txBody>
      </p:sp>
      <p:grpSp>
        <p:nvGrpSpPr>
          <p:cNvPr id="771" name="Google Shape;771;p41"/>
          <p:cNvGrpSpPr/>
          <p:nvPr/>
        </p:nvGrpSpPr>
        <p:grpSpPr>
          <a:xfrm rot="-985831">
            <a:off x="529523" y="5582065"/>
            <a:ext cx="860956" cy="850331"/>
            <a:chOff x="2188775" y="3749225"/>
            <a:chExt cx="528150" cy="672350"/>
          </a:xfrm>
        </p:grpSpPr>
        <p:sp>
          <p:nvSpPr>
            <p:cNvPr id="772" name="Google Shape;772;p41"/>
            <p:cNvSpPr/>
            <p:nvPr/>
          </p:nvSpPr>
          <p:spPr>
            <a:xfrm>
              <a:off x="2324025" y="3961050"/>
              <a:ext cx="193800" cy="175925"/>
            </a:xfrm>
            <a:custGeom>
              <a:avLst/>
              <a:gdLst/>
              <a:ahLst/>
              <a:cxnLst/>
              <a:rect l="l" t="t" r="r" b="b"/>
              <a:pathLst>
                <a:path w="7752" h="7037" extrusionOk="0">
                  <a:moveTo>
                    <a:pt x="3900" y="0"/>
                  </a:moveTo>
                  <a:cubicBezTo>
                    <a:pt x="3626" y="0"/>
                    <a:pt x="3348" y="32"/>
                    <a:pt x="3071" y="99"/>
                  </a:cubicBezTo>
                  <a:cubicBezTo>
                    <a:pt x="1186" y="525"/>
                    <a:pt x="1" y="2440"/>
                    <a:pt x="457" y="4324"/>
                  </a:cubicBezTo>
                  <a:cubicBezTo>
                    <a:pt x="846" y="5936"/>
                    <a:pt x="2281" y="7036"/>
                    <a:pt x="3886" y="7036"/>
                  </a:cubicBezTo>
                  <a:cubicBezTo>
                    <a:pt x="4158" y="7036"/>
                    <a:pt x="4435" y="7004"/>
                    <a:pt x="4712" y="6938"/>
                  </a:cubicBezTo>
                  <a:cubicBezTo>
                    <a:pt x="6597" y="6482"/>
                    <a:pt x="7752" y="4598"/>
                    <a:pt x="7296" y="2713"/>
                  </a:cubicBezTo>
                  <a:cubicBezTo>
                    <a:pt x="6933" y="1080"/>
                    <a:pt x="5487" y="0"/>
                    <a:pt x="39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3" name="Google Shape;773;p41"/>
            <p:cNvSpPr/>
            <p:nvPr/>
          </p:nvSpPr>
          <p:spPr>
            <a:xfrm>
              <a:off x="2254875" y="3749225"/>
              <a:ext cx="122375" cy="122375"/>
            </a:xfrm>
            <a:custGeom>
              <a:avLst/>
              <a:gdLst/>
              <a:ahLst/>
              <a:cxnLst/>
              <a:rect l="l" t="t" r="r" b="b"/>
              <a:pathLst>
                <a:path w="4895" h="4895" extrusionOk="0">
                  <a:moveTo>
                    <a:pt x="2432" y="1"/>
                  </a:moveTo>
                  <a:cubicBezTo>
                    <a:pt x="1095" y="1"/>
                    <a:pt x="1" y="1095"/>
                    <a:pt x="1" y="2463"/>
                  </a:cubicBezTo>
                  <a:cubicBezTo>
                    <a:pt x="1" y="3800"/>
                    <a:pt x="1095" y="4895"/>
                    <a:pt x="2432" y="4895"/>
                  </a:cubicBezTo>
                  <a:cubicBezTo>
                    <a:pt x="3800" y="4895"/>
                    <a:pt x="4894" y="3800"/>
                    <a:pt x="4894" y="2463"/>
                  </a:cubicBezTo>
                  <a:cubicBezTo>
                    <a:pt x="4894" y="1095"/>
                    <a:pt x="3800" y="1"/>
                    <a:pt x="2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4" name="Google Shape;774;p41"/>
            <p:cNvSpPr/>
            <p:nvPr/>
          </p:nvSpPr>
          <p:spPr>
            <a:xfrm>
              <a:off x="2616600" y="39263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1125" y="0"/>
                  </a:moveTo>
                  <a:cubicBezTo>
                    <a:pt x="517" y="0"/>
                    <a:pt x="0" y="517"/>
                    <a:pt x="0" y="1125"/>
                  </a:cubicBezTo>
                  <a:cubicBezTo>
                    <a:pt x="0" y="1733"/>
                    <a:pt x="517" y="2249"/>
                    <a:pt x="1125" y="2249"/>
                  </a:cubicBezTo>
                  <a:cubicBezTo>
                    <a:pt x="1733" y="2249"/>
                    <a:pt x="2249" y="1733"/>
                    <a:pt x="2249" y="1125"/>
                  </a:cubicBezTo>
                  <a:cubicBezTo>
                    <a:pt x="2249" y="517"/>
                    <a:pt x="1733" y="0"/>
                    <a:pt x="11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5" name="Google Shape;775;p41"/>
            <p:cNvSpPr/>
            <p:nvPr/>
          </p:nvSpPr>
          <p:spPr>
            <a:xfrm>
              <a:off x="2188775" y="4084350"/>
              <a:ext cx="76775" cy="76000"/>
            </a:xfrm>
            <a:custGeom>
              <a:avLst/>
              <a:gdLst/>
              <a:ahLst/>
              <a:cxnLst/>
              <a:rect l="l" t="t" r="r" b="b"/>
              <a:pathLst>
                <a:path w="3071" h="3040" extrusionOk="0">
                  <a:moveTo>
                    <a:pt x="1520" y="0"/>
                  </a:moveTo>
                  <a:cubicBezTo>
                    <a:pt x="699" y="0"/>
                    <a:pt x="0" y="669"/>
                    <a:pt x="0" y="1520"/>
                  </a:cubicBezTo>
                  <a:cubicBezTo>
                    <a:pt x="0" y="2371"/>
                    <a:pt x="699" y="3040"/>
                    <a:pt x="1520" y="3040"/>
                  </a:cubicBezTo>
                  <a:cubicBezTo>
                    <a:pt x="2371" y="3040"/>
                    <a:pt x="3070" y="2371"/>
                    <a:pt x="3070" y="1520"/>
                  </a:cubicBezTo>
                  <a:cubicBezTo>
                    <a:pt x="3070" y="669"/>
                    <a:pt x="2371" y="0"/>
                    <a:pt x="15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6" name="Google Shape;776;p41"/>
            <p:cNvSpPr/>
            <p:nvPr/>
          </p:nvSpPr>
          <p:spPr>
            <a:xfrm>
              <a:off x="2498800" y="3960475"/>
              <a:ext cx="120100" cy="55500"/>
            </a:xfrm>
            <a:custGeom>
              <a:avLst/>
              <a:gdLst/>
              <a:ahLst/>
              <a:cxnLst/>
              <a:rect l="l" t="t" r="r" b="b"/>
              <a:pathLst>
                <a:path w="4804" h="2220" extrusionOk="0">
                  <a:moveTo>
                    <a:pt x="4651" y="1"/>
                  </a:moveTo>
                  <a:lnTo>
                    <a:pt x="1" y="1855"/>
                  </a:lnTo>
                  <a:lnTo>
                    <a:pt x="153" y="2220"/>
                  </a:lnTo>
                  <a:lnTo>
                    <a:pt x="4803" y="335"/>
                  </a:lnTo>
                  <a:lnTo>
                    <a:pt x="465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7" name="Google Shape;777;p41"/>
            <p:cNvSpPr/>
            <p:nvPr/>
          </p:nvSpPr>
          <p:spPr>
            <a:xfrm>
              <a:off x="2260200" y="4072950"/>
              <a:ext cx="79050" cy="38775"/>
            </a:xfrm>
            <a:custGeom>
              <a:avLst/>
              <a:gdLst/>
              <a:ahLst/>
              <a:cxnLst/>
              <a:rect l="l" t="t" r="r" b="b"/>
              <a:pathLst>
                <a:path w="3162" h="1551" extrusionOk="0">
                  <a:moveTo>
                    <a:pt x="3040" y="0"/>
                  </a:moveTo>
                  <a:lnTo>
                    <a:pt x="0" y="1216"/>
                  </a:lnTo>
                  <a:lnTo>
                    <a:pt x="152" y="1551"/>
                  </a:lnTo>
                  <a:lnTo>
                    <a:pt x="3162" y="335"/>
                  </a:lnTo>
                  <a:lnTo>
                    <a:pt x="30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8" name="Google Shape;778;p41"/>
            <p:cNvSpPr/>
            <p:nvPr/>
          </p:nvSpPr>
          <p:spPr>
            <a:xfrm>
              <a:off x="2321000" y="4123850"/>
              <a:ext cx="62325" cy="82850"/>
            </a:xfrm>
            <a:custGeom>
              <a:avLst/>
              <a:gdLst/>
              <a:ahLst/>
              <a:cxnLst/>
              <a:rect l="l" t="t" r="r" b="b"/>
              <a:pathLst>
                <a:path w="2493" h="3314" extrusionOk="0">
                  <a:moveTo>
                    <a:pt x="2158" y="1"/>
                  </a:moveTo>
                  <a:lnTo>
                    <a:pt x="0" y="3101"/>
                  </a:lnTo>
                  <a:lnTo>
                    <a:pt x="334" y="3314"/>
                  </a:lnTo>
                  <a:lnTo>
                    <a:pt x="2493" y="214"/>
                  </a:lnTo>
                  <a:lnTo>
                    <a:pt x="21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79" name="Google Shape;779;p41"/>
            <p:cNvSpPr/>
            <p:nvPr/>
          </p:nvSpPr>
          <p:spPr>
            <a:xfrm>
              <a:off x="2335425" y="3864725"/>
              <a:ext cx="56250" cy="104900"/>
            </a:xfrm>
            <a:custGeom>
              <a:avLst/>
              <a:gdLst/>
              <a:ahLst/>
              <a:cxnLst/>
              <a:rect l="l" t="t" r="r" b="b"/>
              <a:pathLst>
                <a:path w="2250" h="4196" extrusionOk="0">
                  <a:moveTo>
                    <a:pt x="335" y="1"/>
                  </a:moveTo>
                  <a:lnTo>
                    <a:pt x="1" y="153"/>
                  </a:lnTo>
                  <a:lnTo>
                    <a:pt x="1885" y="4196"/>
                  </a:lnTo>
                  <a:lnTo>
                    <a:pt x="2250" y="4044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80" name="Google Shape;780;p41"/>
            <p:cNvSpPr/>
            <p:nvPr/>
          </p:nvSpPr>
          <p:spPr>
            <a:xfrm>
              <a:off x="2466125" y="4119300"/>
              <a:ext cx="121600" cy="163400"/>
            </a:xfrm>
            <a:custGeom>
              <a:avLst/>
              <a:gdLst/>
              <a:ahLst/>
              <a:cxnLst/>
              <a:rect l="l" t="t" r="r" b="b"/>
              <a:pathLst>
                <a:path w="4864" h="6536" extrusionOk="0">
                  <a:moveTo>
                    <a:pt x="305" y="1"/>
                  </a:moveTo>
                  <a:lnTo>
                    <a:pt x="1" y="244"/>
                  </a:lnTo>
                  <a:lnTo>
                    <a:pt x="4560" y="6536"/>
                  </a:lnTo>
                  <a:lnTo>
                    <a:pt x="4864" y="6292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81" name="Google Shape;781;p41"/>
            <p:cNvSpPr/>
            <p:nvPr/>
          </p:nvSpPr>
          <p:spPr>
            <a:xfrm>
              <a:off x="2232850" y="4195300"/>
              <a:ext cx="122350" cy="122350"/>
            </a:xfrm>
            <a:custGeom>
              <a:avLst/>
              <a:gdLst/>
              <a:ahLst/>
              <a:cxnLst/>
              <a:rect l="l" t="t" r="r" b="b"/>
              <a:pathLst>
                <a:path w="4894" h="4894" extrusionOk="0">
                  <a:moveTo>
                    <a:pt x="2432" y="0"/>
                  </a:moveTo>
                  <a:cubicBezTo>
                    <a:pt x="1094" y="0"/>
                    <a:pt x="0" y="1094"/>
                    <a:pt x="0" y="2432"/>
                  </a:cubicBezTo>
                  <a:cubicBezTo>
                    <a:pt x="0" y="3800"/>
                    <a:pt x="1094" y="4894"/>
                    <a:pt x="2432" y="4894"/>
                  </a:cubicBezTo>
                  <a:cubicBezTo>
                    <a:pt x="3800" y="4894"/>
                    <a:pt x="4894" y="3800"/>
                    <a:pt x="4894" y="2432"/>
                  </a:cubicBezTo>
                  <a:cubicBezTo>
                    <a:pt x="4894" y="1094"/>
                    <a:pt x="3800" y="0"/>
                    <a:pt x="24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782" name="Google Shape;782;p41"/>
            <p:cNvSpPr/>
            <p:nvPr/>
          </p:nvSpPr>
          <p:spPr>
            <a:xfrm>
              <a:off x="2544400" y="4263875"/>
              <a:ext cx="172525" cy="157700"/>
            </a:xfrm>
            <a:custGeom>
              <a:avLst/>
              <a:gdLst/>
              <a:ahLst/>
              <a:cxnLst/>
              <a:rect l="l" t="t" r="r" b="b"/>
              <a:pathLst>
                <a:path w="6901" h="6308" extrusionOk="0">
                  <a:moveTo>
                    <a:pt x="3450" y="0"/>
                  </a:moveTo>
                  <a:cubicBezTo>
                    <a:pt x="2645" y="0"/>
                    <a:pt x="1839" y="312"/>
                    <a:pt x="1216" y="935"/>
                  </a:cubicBezTo>
                  <a:cubicBezTo>
                    <a:pt x="0" y="2151"/>
                    <a:pt x="0" y="4157"/>
                    <a:pt x="1216" y="5373"/>
                  </a:cubicBezTo>
                  <a:cubicBezTo>
                    <a:pt x="1839" y="5996"/>
                    <a:pt x="2645" y="6307"/>
                    <a:pt x="3450" y="6307"/>
                  </a:cubicBezTo>
                  <a:cubicBezTo>
                    <a:pt x="4256" y="6307"/>
                    <a:pt x="5061" y="5996"/>
                    <a:pt x="5684" y="5373"/>
                  </a:cubicBezTo>
                  <a:cubicBezTo>
                    <a:pt x="6900" y="4157"/>
                    <a:pt x="6900" y="2151"/>
                    <a:pt x="5684" y="935"/>
                  </a:cubicBezTo>
                  <a:cubicBezTo>
                    <a:pt x="5061" y="312"/>
                    <a:pt x="4256" y="0"/>
                    <a:pt x="34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grpSp>
        <p:nvGrpSpPr>
          <p:cNvPr id="40" name="Google Shape;642;p38">
            <a:extLst>
              <a:ext uri="{FF2B5EF4-FFF2-40B4-BE49-F238E27FC236}">
                <a16:creationId xmlns:a16="http://schemas.microsoft.com/office/drawing/2014/main" id="{652890F5-B2D2-4898-8E63-E189E9C76A97}"/>
              </a:ext>
            </a:extLst>
          </p:cNvPr>
          <p:cNvGrpSpPr/>
          <p:nvPr/>
        </p:nvGrpSpPr>
        <p:grpSpPr>
          <a:xfrm>
            <a:off x="10502975" y="5202865"/>
            <a:ext cx="937709" cy="1009019"/>
            <a:chOff x="-40748275" y="3238700"/>
            <a:chExt cx="322600" cy="316950"/>
          </a:xfrm>
        </p:grpSpPr>
        <p:sp>
          <p:nvSpPr>
            <p:cNvPr id="41" name="Google Shape;643;p38">
              <a:extLst>
                <a:ext uri="{FF2B5EF4-FFF2-40B4-BE49-F238E27FC236}">
                  <a16:creationId xmlns:a16="http://schemas.microsoft.com/office/drawing/2014/main" id="{5D8CB2D2-AFA1-48BF-A0C3-3D610FF67305}"/>
                </a:ext>
              </a:extLst>
            </p:cNvPr>
            <p:cNvSpPr/>
            <p:nvPr/>
          </p:nvSpPr>
          <p:spPr>
            <a:xfrm>
              <a:off x="-40709675" y="3273750"/>
              <a:ext cx="84300" cy="84300"/>
            </a:xfrm>
            <a:custGeom>
              <a:avLst/>
              <a:gdLst/>
              <a:ahLst/>
              <a:cxnLst/>
              <a:rect l="l" t="t" r="r" b="b"/>
              <a:pathLst>
                <a:path w="3372" h="3372" extrusionOk="0">
                  <a:moveTo>
                    <a:pt x="2710" y="0"/>
                  </a:moveTo>
                  <a:lnTo>
                    <a:pt x="1" y="2710"/>
                  </a:lnTo>
                  <a:lnTo>
                    <a:pt x="694" y="3371"/>
                  </a:lnTo>
                  <a:lnTo>
                    <a:pt x="3372" y="662"/>
                  </a:lnTo>
                  <a:lnTo>
                    <a:pt x="27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2" name="Google Shape;644;p38">
              <a:extLst>
                <a:ext uri="{FF2B5EF4-FFF2-40B4-BE49-F238E27FC236}">
                  <a16:creationId xmlns:a16="http://schemas.microsoft.com/office/drawing/2014/main" id="{18941467-CCB7-41AF-AE2E-B600F2307856}"/>
                </a:ext>
              </a:extLst>
            </p:cNvPr>
            <p:cNvSpPr/>
            <p:nvPr/>
          </p:nvSpPr>
          <p:spPr>
            <a:xfrm>
              <a:off x="-40578925" y="3247175"/>
              <a:ext cx="151250" cy="149475"/>
            </a:xfrm>
            <a:custGeom>
              <a:avLst/>
              <a:gdLst/>
              <a:ahLst/>
              <a:cxnLst/>
              <a:rect l="l" t="t" r="r" b="b"/>
              <a:pathLst>
                <a:path w="6050" h="5979" extrusionOk="0">
                  <a:moveTo>
                    <a:pt x="2663" y="0"/>
                  </a:moveTo>
                  <a:cubicBezTo>
                    <a:pt x="2552" y="0"/>
                    <a:pt x="2442" y="39"/>
                    <a:pt x="2363" y="118"/>
                  </a:cubicBezTo>
                  <a:lnTo>
                    <a:pt x="1261" y="1221"/>
                  </a:lnTo>
                  <a:lnTo>
                    <a:pt x="2678" y="2639"/>
                  </a:lnTo>
                  <a:cubicBezTo>
                    <a:pt x="2836" y="2796"/>
                    <a:pt x="2836" y="3080"/>
                    <a:pt x="2678" y="3237"/>
                  </a:cubicBezTo>
                  <a:cubicBezTo>
                    <a:pt x="2637" y="3278"/>
                    <a:pt x="2560" y="3302"/>
                    <a:pt x="2473" y="3302"/>
                  </a:cubicBezTo>
                  <a:cubicBezTo>
                    <a:pt x="2360" y="3302"/>
                    <a:pt x="2232" y="3263"/>
                    <a:pt x="2143" y="3174"/>
                  </a:cubicBezTo>
                  <a:lnTo>
                    <a:pt x="725" y="1756"/>
                  </a:lnTo>
                  <a:lnTo>
                    <a:pt x="0" y="2481"/>
                  </a:lnTo>
                  <a:lnTo>
                    <a:pt x="3529" y="5978"/>
                  </a:lnTo>
                  <a:lnTo>
                    <a:pt x="5892" y="3615"/>
                  </a:lnTo>
                  <a:cubicBezTo>
                    <a:pt x="6049" y="3458"/>
                    <a:pt x="6049" y="3174"/>
                    <a:pt x="5892" y="3017"/>
                  </a:cubicBezTo>
                  <a:lnTo>
                    <a:pt x="2962" y="118"/>
                  </a:lnTo>
                  <a:cubicBezTo>
                    <a:pt x="2883" y="39"/>
                    <a:pt x="2773" y="0"/>
                    <a:pt x="26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3" name="Google Shape;645;p38">
              <a:extLst>
                <a:ext uri="{FF2B5EF4-FFF2-40B4-BE49-F238E27FC236}">
                  <a16:creationId xmlns:a16="http://schemas.microsoft.com/office/drawing/2014/main" id="{5EE39238-92D9-49A0-B3ED-C55264D4CA60}"/>
                </a:ext>
              </a:extLst>
            </p:cNvPr>
            <p:cNvSpPr/>
            <p:nvPr/>
          </p:nvSpPr>
          <p:spPr>
            <a:xfrm>
              <a:off x="-40678175" y="3305250"/>
              <a:ext cx="213475" cy="213475"/>
            </a:xfrm>
            <a:custGeom>
              <a:avLst/>
              <a:gdLst/>
              <a:ahLst/>
              <a:cxnLst/>
              <a:rect l="l" t="t" r="r" b="b"/>
              <a:pathLst>
                <a:path w="8539" h="8539" extrusionOk="0">
                  <a:moveTo>
                    <a:pt x="2679" y="0"/>
                  </a:moveTo>
                  <a:lnTo>
                    <a:pt x="1" y="2678"/>
                  </a:lnTo>
                  <a:lnTo>
                    <a:pt x="5861" y="8538"/>
                  </a:lnTo>
                  <a:lnTo>
                    <a:pt x="8539" y="5860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4" name="Google Shape;646;p38">
              <a:extLst>
                <a:ext uri="{FF2B5EF4-FFF2-40B4-BE49-F238E27FC236}">
                  <a16:creationId xmlns:a16="http://schemas.microsoft.com/office/drawing/2014/main" id="{8297D0EA-27DE-4418-B335-BD2C571F049A}"/>
                </a:ext>
              </a:extLst>
            </p:cNvPr>
            <p:cNvSpPr/>
            <p:nvPr/>
          </p:nvSpPr>
          <p:spPr>
            <a:xfrm>
              <a:off x="-40513550" y="3469850"/>
              <a:ext cx="87875" cy="85800"/>
            </a:xfrm>
            <a:custGeom>
              <a:avLst/>
              <a:gdLst/>
              <a:ahLst/>
              <a:cxnLst/>
              <a:rect l="l" t="t" r="r" b="b"/>
              <a:pathLst>
                <a:path w="3515" h="3432" extrusionOk="0">
                  <a:moveTo>
                    <a:pt x="2426" y="1"/>
                  </a:moveTo>
                  <a:lnTo>
                    <a:pt x="0" y="2427"/>
                  </a:lnTo>
                  <a:lnTo>
                    <a:pt x="2899" y="3404"/>
                  </a:lnTo>
                  <a:cubicBezTo>
                    <a:pt x="2948" y="3423"/>
                    <a:pt x="2996" y="3432"/>
                    <a:pt x="3044" y="3432"/>
                  </a:cubicBezTo>
                  <a:cubicBezTo>
                    <a:pt x="3302" y="3432"/>
                    <a:pt x="3514" y="3166"/>
                    <a:pt x="3434" y="2899"/>
                  </a:cubicBezTo>
                  <a:lnTo>
                    <a:pt x="24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5" name="Google Shape;647;p38">
              <a:extLst>
                <a:ext uri="{FF2B5EF4-FFF2-40B4-BE49-F238E27FC236}">
                  <a16:creationId xmlns:a16="http://schemas.microsoft.com/office/drawing/2014/main" id="{40EA2D5F-B209-49D2-A645-DF5C982B6891}"/>
                </a:ext>
              </a:extLst>
            </p:cNvPr>
            <p:cNvSpPr/>
            <p:nvPr/>
          </p:nvSpPr>
          <p:spPr>
            <a:xfrm>
              <a:off x="-40738025" y="3404500"/>
              <a:ext cx="150450" cy="149475"/>
            </a:xfrm>
            <a:custGeom>
              <a:avLst/>
              <a:gdLst/>
              <a:ahLst/>
              <a:cxnLst/>
              <a:rect l="l" t="t" r="r" b="b"/>
              <a:pathLst>
                <a:path w="6018" h="5979" extrusionOk="0">
                  <a:moveTo>
                    <a:pt x="2521" y="0"/>
                  </a:moveTo>
                  <a:lnTo>
                    <a:pt x="1796" y="725"/>
                  </a:lnTo>
                  <a:lnTo>
                    <a:pt x="3308" y="2205"/>
                  </a:lnTo>
                  <a:cubicBezTo>
                    <a:pt x="3466" y="2363"/>
                    <a:pt x="3466" y="2646"/>
                    <a:pt x="3308" y="2804"/>
                  </a:cubicBezTo>
                  <a:cubicBezTo>
                    <a:pt x="3230" y="2883"/>
                    <a:pt x="3119" y="2922"/>
                    <a:pt x="3009" y="2922"/>
                  </a:cubicBezTo>
                  <a:cubicBezTo>
                    <a:pt x="2899" y="2922"/>
                    <a:pt x="2789" y="2883"/>
                    <a:pt x="2710" y="2804"/>
                  </a:cubicBezTo>
                  <a:lnTo>
                    <a:pt x="1229" y="1292"/>
                  </a:lnTo>
                  <a:lnTo>
                    <a:pt x="158" y="2363"/>
                  </a:lnTo>
                  <a:cubicBezTo>
                    <a:pt x="0" y="2520"/>
                    <a:pt x="0" y="2804"/>
                    <a:pt x="158" y="2962"/>
                  </a:cubicBezTo>
                  <a:lnTo>
                    <a:pt x="3056" y="5860"/>
                  </a:lnTo>
                  <a:cubicBezTo>
                    <a:pt x="3135" y="5939"/>
                    <a:pt x="3245" y="5978"/>
                    <a:pt x="3356" y="5978"/>
                  </a:cubicBezTo>
                  <a:cubicBezTo>
                    <a:pt x="3466" y="5978"/>
                    <a:pt x="3576" y="5939"/>
                    <a:pt x="3655" y="5860"/>
                  </a:cubicBezTo>
                  <a:lnTo>
                    <a:pt x="6018" y="3497"/>
                  </a:lnTo>
                  <a:lnTo>
                    <a:pt x="252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46" name="Google Shape;648;p38">
              <a:extLst>
                <a:ext uri="{FF2B5EF4-FFF2-40B4-BE49-F238E27FC236}">
                  <a16:creationId xmlns:a16="http://schemas.microsoft.com/office/drawing/2014/main" id="{1380D260-09F8-4932-8502-C5A6F804000A}"/>
                </a:ext>
              </a:extLst>
            </p:cNvPr>
            <p:cNvSpPr/>
            <p:nvPr/>
          </p:nvSpPr>
          <p:spPr>
            <a:xfrm>
              <a:off x="-40748275" y="3238700"/>
              <a:ext cx="92175" cy="87850"/>
            </a:xfrm>
            <a:custGeom>
              <a:avLst/>
              <a:gdLst/>
              <a:ahLst/>
              <a:cxnLst/>
              <a:rect l="l" t="t" r="r" b="b"/>
              <a:pathLst>
                <a:path w="3687" h="3514" extrusionOk="0">
                  <a:moveTo>
                    <a:pt x="2281" y="0"/>
                  </a:moveTo>
                  <a:cubicBezTo>
                    <a:pt x="1915" y="0"/>
                    <a:pt x="1545" y="142"/>
                    <a:pt x="1261" y="426"/>
                  </a:cubicBezTo>
                  <a:lnTo>
                    <a:pt x="568" y="1119"/>
                  </a:lnTo>
                  <a:cubicBezTo>
                    <a:pt x="1" y="1686"/>
                    <a:pt x="1" y="2568"/>
                    <a:pt x="568" y="3135"/>
                  </a:cubicBezTo>
                  <a:lnTo>
                    <a:pt x="946" y="3513"/>
                  </a:lnTo>
                  <a:lnTo>
                    <a:pt x="3687" y="804"/>
                  </a:lnTo>
                  <a:lnTo>
                    <a:pt x="3277" y="426"/>
                  </a:lnTo>
                  <a:cubicBezTo>
                    <a:pt x="3010" y="142"/>
                    <a:pt x="2647" y="0"/>
                    <a:pt x="22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pic>
        <p:nvPicPr>
          <p:cNvPr id="2050" name="Picture 2" descr="Niagara County Community College rebrands to SUNY Niagara">
            <a:extLst>
              <a:ext uri="{FF2B5EF4-FFF2-40B4-BE49-F238E27FC236}">
                <a16:creationId xmlns:a16="http://schemas.microsoft.com/office/drawing/2014/main" id="{D30F010E-B5E1-438D-8595-D321135E7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130" y="4953742"/>
            <a:ext cx="2170669" cy="1628001"/>
          </a:xfrm>
          <a:prstGeom prst="rect">
            <a:avLst/>
          </a:prstGeom>
          <a:noFill/>
          <a:ln w="76200">
            <a:solidFill>
              <a:srgbClr val="343C49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1A17-FEF5-4C6E-BA09-A6287369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092266" cy="13208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NFCSD offers 2 PTECH programs</a:t>
            </a:r>
            <a:br>
              <a:rPr lang="en-US" b="1" dirty="0"/>
            </a:br>
            <a:r>
              <a:rPr lang="en-US" b="1" dirty="0"/>
              <a:t>You can choose to enter either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EE35A-7C05-4B4F-8F70-426083FF6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9171" y="2530872"/>
            <a:ext cx="4645152" cy="3874410"/>
          </a:xfrm>
        </p:spPr>
        <p:txBody>
          <a:bodyPr/>
          <a:lstStyle/>
          <a:p>
            <a:r>
              <a:rPr lang="en-US" b="1" dirty="0"/>
              <a:t>Mechanical Technology and an additional pathway in Engineering</a:t>
            </a:r>
          </a:p>
          <a:p>
            <a:r>
              <a:rPr lang="en-US" dirty="0"/>
              <a:t>Some of our business partners are:</a:t>
            </a:r>
          </a:p>
          <a:p>
            <a:pPr lvl="1"/>
            <a:r>
              <a:rPr lang="en-US" dirty="0"/>
              <a:t>New York Power Authority</a:t>
            </a:r>
          </a:p>
          <a:p>
            <a:pPr lvl="1"/>
            <a:r>
              <a:rPr lang="en-US" dirty="0"/>
              <a:t>Linde</a:t>
            </a:r>
          </a:p>
          <a:p>
            <a:pPr lvl="1"/>
            <a:r>
              <a:rPr lang="en-US" dirty="0"/>
              <a:t>VOSS Manufacturing, Inc.</a:t>
            </a:r>
          </a:p>
          <a:p>
            <a:pPr lvl="1"/>
            <a:r>
              <a:rPr lang="en-US" dirty="0"/>
              <a:t>Olin</a:t>
            </a:r>
          </a:p>
          <a:p>
            <a:pPr lvl="1"/>
            <a:r>
              <a:rPr lang="en-US" dirty="0"/>
              <a:t>MOOG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C9CCD3-D81A-46AA-BED7-12F9A1A82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531" y="2530872"/>
            <a:ext cx="4645152" cy="3874410"/>
          </a:xfrm>
        </p:spPr>
        <p:txBody>
          <a:bodyPr/>
          <a:lstStyle/>
          <a:p>
            <a:r>
              <a:rPr lang="en-US" b="1" dirty="0"/>
              <a:t>Computer Science and an additional pathway in Computer Information Systems</a:t>
            </a:r>
          </a:p>
          <a:p>
            <a:r>
              <a:rPr lang="en-US" dirty="0"/>
              <a:t>Some of our business partners are:</a:t>
            </a:r>
          </a:p>
          <a:p>
            <a:pPr lvl="1"/>
            <a:r>
              <a:rPr lang="en-US" dirty="0"/>
              <a:t>Niagara Falls Medical Memorial Center</a:t>
            </a:r>
          </a:p>
          <a:p>
            <a:pPr lvl="1"/>
            <a:r>
              <a:rPr lang="en-US" dirty="0"/>
              <a:t>MOOG</a:t>
            </a:r>
          </a:p>
          <a:p>
            <a:pPr lvl="1"/>
            <a:r>
              <a:rPr lang="en-US" dirty="0"/>
              <a:t>VOSS Manufacturing, Inc.</a:t>
            </a:r>
          </a:p>
          <a:p>
            <a:pPr lvl="1"/>
            <a:r>
              <a:rPr lang="en-US" dirty="0"/>
              <a:t>ODOO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 descr="PTECH / Overview">
            <a:extLst>
              <a:ext uri="{FF2B5EF4-FFF2-40B4-BE49-F238E27FC236}">
                <a16:creationId xmlns:a16="http://schemas.microsoft.com/office/drawing/2014/main" id="{79C16DEE-A85F-45EC-A31E-3D39A1413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39" y="19288"/>
            <a:ext cx="1248544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0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092C-D48D-42AE-85CA-B4205A0C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   PTECH Summer Camp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2C246-2D07-411F-B638-98494B368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320801"/>
            <a:ext cx="4185623" cy="508000"/>
          </a:xfrm>
        </p:spPr>
        <p:txBody>
          <a:bodyPr/>
          <a:lstStyle/>
          <a:p>
            <a:pPr algn="ctr"/>
            <a:r>
              <a:rPr lang="en-US" dirty="0"/>
              <a:t>Mechanical Technology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11A1B-3F7D-4FE2-AEFD-FE8E61497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1930401"/>
            <a:ext cx="4185623" cy="4110962"/>
          </a:xfrm>
        </p:spPr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Morning: Math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Math refresher class to prepare for next year</a:t>
            </a:r>
          </a:p>
          <a:p>
            <a:pPr marL="285750" lvl="0" indent="-285750" defTabSz="914400"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Focus on problem solving skills with STEM kits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Speakers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Afternoon: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Paper Rockets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Bottle Rockets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Soldering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Electronics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73E8B-639B-48E2-B5FD-ED479D010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320802"/>
            <a:ext cx="4185618" cy="508000"/>
          </a:xfrm>
        </p:spPr>
        <p:txBody>
          <a:bodyPr/>
          <a:lstStyle/>
          <a:p>
            <a:pPr algn="ctr"/>
            <a:r>
              <a:rPr lang="en-US" dirty="0"/>
              <a:t>Computer Science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8FCBB-C808-4DB2-A481-FCC2B14A0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27040" y="1930400"/>
            <a:ext cx="4389120" cy="45110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Morning: Computer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Website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Basic programming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Afternoon: Math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285750" lvl="0" indent="-285750" defTabSz="914400"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Math refresher class to prepare for next year</a:t>
            </a:r>
          </a:p>
          <a:p>
            <a:pPr marL="285750" lvl="0" indent="-285750" defTabSz="914400"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Projects incorporating math concepts ex. Bottle Rockets and Bungee Barbie </a:t>
            </a:r>
          </a:p>
          <a:p>
            <a:pPr marL="285750" lvl="0" indent="-285750" defTabSz="914400"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Speakers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2473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870</Words>
  <Application>Microsoft Office PowerPoint</Application>
  <PresentationFormat>Widescreen</PresentationFormat>
  <Paragraphs>128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DM Sans</vt:lpstr>
      <vt:lpstr>Exo 2</vt:lpstr>
      <vt:lpstr>Trebuchet MS</vt:lpstr>
      <vt:lpstr>Wingdings 3</vt:lpstr>
      <vt:lpstr>Facet</vt:lpstr>
      <vt:lpstr>  NFCSD P-TECH(Pathways in technology early college high school)  Parent information night </vt:lpstr>
      <vt:lpstr>Welcome and Introductory remarks</vt:lpstr>
      <vt:lpstr>NFHS Pathways Programs- Mr. Rotella</vt:lpstr>
      <vt:lpstr>            NFHS Pathways Programs</vt:lpstr>
      <vt:lpstr>NFHS Pathways Programs  VISUAL AND PERFORMING ARTS </vt:lpstr>
      <vt:lpstr>P-TECH Program Summary</vt:lpstr>
      <vt:lpstr>          P-TECH Pathways</vt:lpstr>
      <vt:lpstr>NFCSD offers 2 PTECH programs You can choose to enter either program</vt:lpstr>
      <vt:lpstr>      PTECH Summer Camp</vt:lpstr>
      <vt:lpstr>            Application process</vt:lpstr>
      <vt:lpstr>PTECH Slide Show</vt:lpstr>
      <vt:lpstr>Student Panel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Niagara falls city school district P-TECH Parent information night</dc:title>
  <dc:creator>Chowdhary, Bhawna</dc:creator>
  <cp:lastModifiedBy>Chowdhary, Bhawna</cp:lastModifiedBy>
  <cp:revision>51</cp:revision>
  <dcterms:created xsi:type="dcterms:W3CDTF">2024-03-11T22:00:45Z</dcterms:created>
  <dcterms:modified xsi:type="dcterms:W3CDTF">2025-04-09T17:40:30Z</dcterms:modified>
</cp:coreProperties>
</file>